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68" r:id="rId4"/>
    <p:sldId id="269" r:id="rId5"/>
    <p:sldId id="258" r:id="rId6"/>
    <p:sldId id="275" r:id="rId7"/>
    <p:sldId id="259" r:id="rId8"/>
    <p:sldId id="260" r:id="rId9"/>
    <p:sldId id="272" r:id="rId10"/>
    <p:sldId id="265" r:id="rId11"/>
    <p:sldId id="270" r:id="rId12"/>
    <p:sldId id="271" r:id="rId13"/>
    <p:sldId id="263" r:id="rId14"/>
    <p:sldId id="262" r:id="rId15"/>
    <p:sldId id="273" r:id="rId16"/>
    <p:sldId id="274" r:id="rId17"/>
    <p:sldId id="267" r:id="rId18"/>
    <p:sldId id="266"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0185" autoAdjust="0"/>
  </p:normalViewPr>
  <p:slideViewPr>
    <p:cSldViewPr snapToObjects="1">
      <p:cViewPr varScale="1">
        <p:scale>
          <a:sx n="93" d="100"/>
          <a:sy n="93" d="100"/>
        </p:scale>
        <p:origin x="-38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8/15/17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8/15/17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1</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fld id="{82E087E6-E752-5947-9713-64ECD713FC7B}" type="datetime1">
              <a:rPr lang="en-US" smtClean="0"/>
              <a:t>8/15/17</a:t>
            </a:fld>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E0B3AB7F-6974-3D4B-AA2D-73CEF2EC2FAF}" type="datetime1">
              <a:rPr lang="en-US" smtClean="0"/>
              <a:t>8/15/17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fld id="{B85382A4-A93F-7542-ADD3-9C66D6CAD18E}" type="datetime1">
              <a:rPr lang="en-US" smtClean="0"/>
              <a:t>8/15/17</a:t>
            </a:fld>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fld id="{8026DBBC-2186-0046-A669-219E0F5B10F1}" type="datetime1">
              <a:rPr lang="en-US" smtClean="0"/>
              <a:t>8/15/17</a:t>
            </a:fld>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fld id="{726A2663-AA9B-9C45-8B9A-34CAF2BA0713}" type="datetime1">
              <a:rPr lang="en-US" smtClean="0"/>
              <a:t>8/15/17</a:t>
            </a:fld>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fld id="{D319EA3C-9AEE-EB4D-86B0-AFCAF7A64C09}" type="datetime1">
              <a:rPr lang="en-US" smtClean="0"/>
              <a:t>8/15/17</a:t>
            </a:fld>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30" name="Picture 22" descr="fermi_logo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5252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fld id="{4C4EE88C-2E60-B84B-8839-AC387F03A942}" type="datetime1">
              <a:rPr lang="en-US" smtClean="0"/>
              <a:t>8/15/17</a:t>
            </a:fld>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August 15, 2017</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pic>
        <p:nvPicPr>
          <p:cNvPr id="8" name="Picture 7" descr="Boxes_0.6-1.6GeV_smallmask_bubblesexcl_highEsmooth_symmask_with0stripe_medi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64593"/>
            <a:ext cx="4136484" cy="2629235"/>
          </a:xfrm>
          <a:prstGeom prst="rect">
            <a:avLst/>
          </a:prstGeom>
        </p:spPr>
      </p:pic>
      <p:pic>
        <p:nvPicPr>
          <p:cNvPr id="4" name="Picture 3" descr="SED_box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3784542"/>
            <a:ext cx="3915911" cy="2936933"/>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8" name="Picture 7" descr="Source_refit_3FGL_40PS_resid_signal_bubbles_flux_highlowE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0" y="1590642"/>
            <a:ext cx="4355976" cy="2768749"/>
          </a:xfrm>
          <a:prstGeom prst="rect">
            <a:avLst/>
          </a:prstGeom>
        </p:spPr>
      </p:pic>
      <p:pic>
        <p:nvPicPr>
          <p:cNvPr id="6" name="Picture 5" descr="Source_refit_3FGL_40PS_resid_signal_bubbles_flux_highhighE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294789"/>
            <a:ext cx="3744416" cy="2380029"/>
          </a:xfrm>
          <a:prstGeom prst="rect">
            <a:avLst/>
          </a:prstGeom>
        </p:spPr>
      </p:pic>
      <p:pic>
        <p:nvPicPr>
          <p:cNvPr id="9" name="Picture 8" descr="Source_refit_3FGL_40PS_resid_signal_bubbles_flux_highmediumE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141" y="1661642"/>
            <a:ext cx="4142637" cy="2633147"/>
          </a:xfrm>
          <a:prstGeom prst="rect">
            <a:avLst/>
          </a:prstGeom>
        </p:spPr>
      </p:pic>
      <p:pic>
        <p:nvPicPr>
          <p:cNvPr id="11" name="Picture 10" descr="SED_GALPROP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4193060"/>
            <a:ext cx="3395959" cy="2546970"/>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(on southern hemisphere)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Northern hemisphere: large amount of gas-correlated emission</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Boxes model as baseline model?</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14" name="Picture 13" descr="Profiles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0" y="1017235"/>
            <a:ext cx="4668417" cy="3501313"/>
          </a:xfrm>
          <a:prstGeom prst="rect">
            <a:avLst/>
          </a:prstGeom>
        </p:spPr>
      </p:pic>
      <p:pic>
        <p:nvPicPr>
          <p:cNvPr id="8" name="Picture 7" descr="Profiles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5" y="1017540"/>
            <a:ext cx="4668011" cy="350100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12" name="Picture 11" descr="SED_all_left-right_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 y="1051459"/>
            <a:ext cx="4610215" cy="3457661"/>
          </a:xfrm>
          <a:prstGeom prst="rect">
            <a:avLst/>
          </a:prstGeom>
        </p:spPr>
      </p:pic>
      <p:pic>
        <p:nvPicPr>
          <p:cNvPr id="11" name="Picture 10" descr="SED_all_left-right_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354" y="1054426"/>
            <a:ext cx="4606258" cy="3454694"/>
          </a:xfrm>
          <a:prstGeom prst="rect">
            <a:avLst/>
          </a:prstGeom>
        </p:spPr>
      </p:pic>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14</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2123658"/>
          </a:xfrm>
          <a:prstGeom prst="rect">
            <a:avLst/>
          </a:prstGeom>
          <a:noFill/>
        </p:spPr>
        <p:txBody>
          <a:bodyPr wrap="square" rtlCol="0">
            <a:spAutoFit/>
          </a:bodyPr>
          <a:lstStyle/>
          <a:p>
            <a:pPr>
              <a:lnSpc>
                <a:spcPct val="100000"/>
              </a:lnSpc>
            </a:pPr>
            <a:r>
              <a:rPr lang="en-GB" sz="2200"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spc="-1" dirty="0">
                <a:solidFill>
                  <a:srgbClr val="3333CC"/>
                </a:solidFill>
                <a:uFill>
                  <a:solidFill>
                    <a:srgbClr val="FFFFFF"/>
                  </a:solidFill>
                </a:uFill>
                <a:latin typeface="Arial"/>
              </a:rPr>
              <a:t>t</a:t>
            </a:r>
            <a:r>
              <a:rPr lang="en-GB" sz="2200" spc="-1" dirty="0" smtClean="0">
                <a:solidFill>
                  <a:srgbClr val="3333CC"/>
                </a:solidFill>
                <a:uFill>
                  <a:solidFill>
                    <a:srgbClr val="FFFFFF"/>
                  </a:solidFill>
                </a:uFill>
                <a:latin typeface="Arial"/>
              </a:rPr>
              <a:t>he intensity of emission from the bubbles is larger in the Galactic plane;</a:t>
            </a:r>
          </a:p>
          <a:p>
            <a:pPr marL="342900" indent="-342900">
              <a:lnSpc>
                <a:spcPct val="100000"/>
              </a:lnSpc>
              <a:buFont typeface="Arial"/>
              <a:buChar char="•"/>
            </a:pPr>
            <a:r>
              <a:rPr lang="en-GB" sz="2200" spc="-1" dirty="0" smtClean="0">
                <a:solidFill>
                  <a:srgbClr val="3333CC"/>
                </a:solidFill>
                <a:uFill>
                  <a:solidFill>
                    <a:srgbClr val="FFFFFF"/>
                  </a:solidFill>
                </a:uFill>
                <a:latin typeface="Arial"/>
              </a:rPr>
              <a:t>the spectrum does not seem to have a </a:t>
            </a:r>
            <a:r>
              <a:rPr lang="en-GB" sz="2200" spc="-1" dirty="0" err="1" smtClean="0">
                <a:solidFill>
                  <a:srgbClr val="3333CC"/>
                </a:solidFill>
                <a:uFill>
                  <a:solidFill>
                    <a:srgbClr val="FFFFFF"/>
                  </a:solidFill>
                </a:uFill>
                <a:latin typeface="Arial"/>
              </a:rPr>
              <a:t>cutoff</a:t>
            </a:r>
            <a:r>
              <a:rPr lang="en-GB" sz="2200" spc="-1" dirty="0" smtClean="0">
                <a:solidFill>
                  <a:srgbClr val="3333CC"/>
                </a:solidFill>
                <a:uFill>
                  <a:solidFill>
                    <a:srgbClr val="FFFFFF"/>
                  </a:solidFill>
                </a:uFill>
                <a:latin typeface="Arial"/>
              </a:rPr>
              <a:t> at around 100 </a:t>
            </a:r>
            <a:r>
              <a:rPr lang="en-GB" sz="2200" spc="-1" dirty="0" err="1" smtClean="0">
                <a:solidFill>
                  <a:srgbClr val="3333CC"/>
                </a:solidFill>
                <a:uFill>
                  <a:solidFill>
                    <a:srgbClr val="FFFFFF"/>
                  </a:solidFill>
                </a:uFill>
                <a:latin typeface="Arial"/>
              </a:rPr>
              <a:t>GeV</a:t>
            </a:r>
            <a:r>
              <a:rPr lang="en-GB" sz="2200"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spc="-1" dirty="0">
                <a:solidFill>
                  <a:srgbClr val="3333CC"/>
                </a:solidFill>
                <a:uFill>
                  <a:solidFill>
                    <a:srgbClr val="FFFFFF"/>
                  </a:solidFill>
                </a:uFill>
                <a:latin typeface="Arial"/>
              </a:rPr>
              <a:t>t</a:t>
            </a:r>
            <a:r>
              <a:rPr lang="en-GB" sz="2200" spc="-1" dirty="0" smtClean="0">
                <a:solidFill>
                  <a:srgbClr val="3333CC"/>
                </a:solidFill>
                <a:uFill>
                  <a:solidFill>
                    <a:srgbClr val="FFFFFF"/>
                  </a:solidFill>
                </a:uFill>
                <a:latin typeface="Arial"/>
              </a:rPr>
              <a:t>he emission seems to be shifted to the right from the GC.</a:t>
            </a:r>
            <a:endParaRPr lang="en-GB" sz="2200"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15</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u="sng" spc="-1" dirty="0" smtClean="0">
                <a:solidFill>
                  <a:srgbClr val="000000"/>
                </a:solidFill>
                <a:uFill>
                  <a:solidFill>
                    <a:srgbClr val="FFFFFF"/>
                  </a:solidFill>
                </a:uFill>
                <a:latin typeface="Arial"/>
                <a:ea typeface="ＭＳ Ｐゴシック"/>
              </a:rPr>
              <a:t>September:</a:t>
            </a:r>
          </a:p>
          <a:p>
            <a:pPr marL="342900" indent="-342900">
              <a:lnSpc>
                <a:spcPct val="100000"/>
              </a:lnSpc>
              <a:buFont typeface="Arial"/>
              <a:buChar char="•"/>
            </a:pPr>
            <a:r>
              <a:rPr lang="en-GB" sz="2200" b="1" spc="-1" dirty="0">
                <a:solidFill>
                  <a:srgbClr val="3333CC"/>
                </a:solidFill>
                <a:uFill>
                  <a:solidFill>
                    <a:srgbClr val="FFFFFF"/>
                  </a:solidFill>
                </a:uFill>
                <a:latin typeface="Arial"/>
                <a:ea typeface="ＭＳ Ｐゴシック"/>
              </a:rPr>
              <a:t>Finish analysis </a:t>
            </a:r>
            <a:endParaRPr lang="en-GB" sz="2200" b="1" u="sng" spc="-1" dirty="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physics interpretation: </a:t>
            </a:r>
            <a:endParaRPr lang="en-GB" sz="2200" spc="-1" dirty="0" smtClean="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3333CC"/>
                </a:solidFill>
                <a:uFill>
                  <a:solidFill>
                    <a:srgbClr val="FFFFFF"/>
                  </a:solidFill>
                </a:uFill>
                <a:latin typeface="Arial"/>
                <a:ea typeface="ＭＳ Ｐゴシック"/>
              </a:rPr>
              <a:t>fit </a:t>
            </a:r>
            <a:r>
              <a:rPr lang="en-GB" sz="2200" b="1" spc="-1" dirty="0">
                <a:solidFill>
                  <a:srgbClr val="3333CC"/>
                </a:solidFill>
                <a:uFill>
                  <a:solidFill>
                    <a:srgbClr val="FFFFFF"/>
                  </a:solidFill>
                </a:uFill>
                <a:latin typeface="Arial"/>
                <a:ea typeface="ＭＳ Ｐゴシック"/>
              </a:rPr>
              <a:t>IC and π</a:t>
            </a:r>
            <a:r>
              <a:rPr lang="en-GB" sz="2200" b="1" spc="-1" baseline="30000" dirty="0">
                <a:solidFill>
                  <a:srgbClr val="3333CC"/>
                </a:solidFill>
                <a:uFill>
                  <a:solidFill>
                    <a:srgbClr val="FFFFFF"/>
                  </a:solidFill>
                </a:uFill>
                <a:latin typeface="Arial"/>
                <a:ea typeface="ＭＳ Ｐゴシック"/>
              </a:rPr>
              <a:t>0</a:t>
            </a:r>
            <a:r>
              <a:rPr lang="en-GB" sz="2200" b="1" spc="-1" dirty="0">
                <a:solidFill>
                  <a:srgbClr val="3333CC"/>
                </a:solidFill>
                <a:uFill>
                  <a:solidFill>
                    <a:srgbClr val="FFFFFF"/>
                  </a:solidFill>
                </a:uFill>
                <a:latin typeface="Arial"/>
                <a:ea typeface="ＭＳ Ｐゴシック"/>
              </a:rPr>
              <a:t> spectra, </a:t>
            </a:r>
            <a:endParaRPr lang="en-GB" sz="2200" spc="-1" dirty="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3333CC"/>
                </a:solidFill>
                <a:uFill>
                  <a:solidFill>
                    <a:srgbClr val="FFFFFF"/>
                  </a:solidFill>
                </a:uFill>
                <a:latin typeface="Arial"/>
                <a:ea typeface="ＭＳ Ｐゴシック"/>
              </a:rPr>
              <a:t>particle </a:t>
            </a:r>
            <a:r>
              <a:rPr lang="en-GB" sz="2200" b="1" spc="-1" dirty="0">
                <a:solidFill>
                  <a:srgbClr val="3333CC"/>
                </a:solidFill>
                <a:uFill>
                  <a:solidFill>
                    <a:srgbClr val="FFFFFF"/>
                  </a:solidFill>
                </a:uFill>
                <a:latin typeface="Arial"/>
                <a:ea typeface="ＭＳ Ｐゴシック"/>
              </a:rPr>
              <a:t>lifetimes, </a:t>
            </a:r>
            <a:endParaRPr lang="en-GB" sz="2200" spc="-1" dirty="0">
              <a:solidFill>
                <a:srgbClr val="3333CC"/>
              </a:solidFill>
              <a:uFill>
                <a:solidFill>
                  <a:srgbClr val="FFFFFF"/>
                </a:solidFill>
              </a:uFill>
              <a:latin typeface="Arial"/>
            </a:endParaRPr>
          </a:p>
          <a:p>
            <a:pPr marL="800460" lvl="1" indent="-342900">
              <a:buClr>
                <a:srgbClr val="000000"/>
              </a:buClr>
              <a:buFont typeface="Arial"/>
              <a:buChar char="•"/>
            </a:pPr>
            <a:r>
              <a:rPr lang="en-GB" sz="2200" b="1" spc="-1" dirty="0" smtClean="0">
                <a:solidFill>
                  <a:srgbClr val="3333CC"/>
                </a:solidFill>
                <a:uFill>
                  <a:solidFill>
                    <a:srgbClr val="FFFFFF"/>
                  </a:solidFill>
                </a:uFill>
                <a:latin typeface="Arial"/>
                <a:ea typeface="ＭＳ Ｐゴシック"/>
              </a:rPr>
              <a:t>total </a:t>
            </a:r>
            <a:r>
              <a:rPr lang="en-GB" sz="2200" b="1" spc="-1" dirty="0">
                <a:solidFill>
                  <a:srgbClr val="3333CC"/>
                </a:solidFill>
                <a:uFill>
                  <a:solidFill>
                    <a:srgbClr val="FFFFFF"/>
                  </a:solidFill>
                </a:uFill>
                <a:latin typeface="Arial"/>
                <a:ea typeface="ＭＳ Ｐゴシック"/>
              </a:rPr>
              <a:t>energy output in terms of </a:t>
            </a:r>
            <a:r>
              <a:rPr lang="en-GB" sz="2200" b="1" spc="-1" dirty="0" err="1">
                <a:solidFill>
                  <a:srgbClr val="3333CC"/>
                </a:solidFill>
                <a:uFill>
                  <a:solidFill>
                    <a:srgbClr val="FFFFFF"/>
                  </a:solidFill>
                </a:uFill>
                <a:latin typeface="Arial"/>
                <a:ea typeface="ＭＳ Ｐゴシック"/>
              </a:rPr>
              <a:t>SNe</a:t>
            </a:r>
            <a:endParaRPr lang="en-GB" sz="2200" spc="-1" dirty="0">
              <a:solidFill>
                <a:srgbClr val="3333CC"/>
              </a:solidFill>
              <a:uFill>
                <a:solidFill>
                  <a:srgbClr val="FFFFFF"/>
                </a:solidFill>
              </a:uFill>
              <a:latin typeface="Arial"/>
            </a:endParaRPr>
          </a:p>
          <a:p>
            <a:pPr>
              <a:lnSpc>
                <a:spcPct val="100000"/>
              </a:lnSpc>
            </a:pPr>
            <a:endParaRPr lang="en-GB" sz="2200" spc="-1" dirty="0">
              <a:solidFill>
                <a:srgbClr val="000000"/>
              </a:solidFill>
              <a:uFill>
                <a:solidFill>
                  <a:srgbClr val="FFFFFF"/>
                </a:solidFill>
              </a:uFill>
              <a:latin typeface="Arial"/>
            </a:endParaRPr>
          </a:p>
          <a:p>
            <a:pPr>
              <a:lnSpc>
                <a:spcPct val="100000"/>
              </a:lnSpc>
            </a:pPr>
            <a:r>
              <a:rPr lang="en-GB" sz="2200" b="1" u="sng" spc="-1" dirty="0">
                <a:solidFill>
                  <a:srgbClr val="000000"/>
                </a:solidFill>
                <a:uFill>
                  <a:solidFill>
                    <a:srgbClr val="FFFFFF"/>
                  </a:solidFill>
                </a:uFill>
                <a:latin typeface="Arial"/>
                <a:ea typeface="ＭＳ Ｐゴシック"/>
              </a:rPr>
              <a:t>October:</a:t>
            </a:r>
            <a:r>
              <a:rPr lang="en-GB" sz="2200" b="1" spc="-1" dirty="0">
                <a:solidFill>
                  <a:srgbClr val="000000"/>
                </a:solidFill>
                <a:uFill>
                  <a:solidFill>
                    <a:srgbClr val="FFFFFF"/>
                  </a:solidFill>
                </a:uFill>
                <a:latin typeface="Arial"/>
                <a:ea typeface="ＭＳ Ｐゴシック"/>
              </a:rPr>
              <a:t> </a:t>
            </a:r>
            <a:endParaRPr lang="en-GB" sz="2200" b="1" spc="-1" dirty="0" smtClean="0">
              <a:solidFill>
                <a:srgbClr val="000000"/>
              </a:solidFill>
              <a:uFill>
                <a:solidFill>
                  <a:srgbClr val="FFFFFF"/>
                </a:solidFill>
              </a:uFill>
              <a:latin typeface="Arial"/>
              <a:ea typeface="ＭＳ Ｐゴシック"/>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Present </a:t>
            </a:r>
            <a:r>
              <a:rPr lang="en-GB" sz="2200" b="1" spc="-1" dirty="0">
                <a:solidFill>
                  <a:srgbClr val="3333CC"/>
                </a:solidFill>
                <a:uFill>
                  <a:solidFill>
                    <a:srgbClr val="FFFFFF"/>
                  </a:solidFill>
                </a:uFill>
                <a:latin typeface="Arial"/>
                <a:ea typeface="ＭＳ Ｐゴシック"/>
              </a:rPr>
              <a:t>more </a:t>
            </a:r>
            <a:r>
              <a:rPr lang="en-GB" sz="2200" b="1" spc="-1" dirty="0" smtClean="0">
                <a:solidFill>
                  <a:srgbClr val="3333CC"/>
                </a:solidFill>
                <a:uFill>
                  <a:solidFill>
                    <a:srgbClr val="FFFFFF"/>
                  </a:solidFill>
                </a:uFill>
                <a:latin typeface="Arial"/>
                <a:ea typeface="ＭＳ Ｐゴシック"/>
              </a:rPr>
              <a:t>results</a:t>
            </a:r>
            <a:endParaRPr lang="en-GB" sz="2200"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ea typeface="ＭＳ Ｐゴシック"/>
              </a:rPr>
              <a:t>Work on the draft</a:t>
            </a:r>
            <a:endParaRPr lang="en-GB" sz="2200" spc="-1" dirty="0">
              <a:solidFill>
                <a:srgbClr val="3333CC"/>
              </a:solidFill>
              <a:uFill>
                <a:solidFill>
                  <a:srgbClr val="FFFFFF"/>
                </a:solidFill>
              </a:uFill>
              <a:latin typeface="Arial"/>
            </a:endParaRPr>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above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grpSp>
        <p:nvGrpSpPr>
          <p:cNvPr id="4" name="Group 3"/>
          <p:cNvGrpSpPr/>
          <p:nvPr/>
        </p:nvGrpSpPr>
        <p:grpSpPr>
          <a:xfrm>
            <a:off x="467544" y="964357"/>
            <a:ext cx="7918384" cy="5895550"/>
            <a:chOff x="460624" y="964357"/>
            <a:chExt cx="7918384" cy="5895550"/>
          </a:xfrm>
        </p:grpSpPr>
        <p:pic>
          <p:nvPicPr>
            <p:cNvPr id="9" name="Picture 8" descr="SED_all_left-right__l=5_b=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624" y="964357"/>
              <a:ext cx="3956083" cy="2967063"/>
            </a:xfrm>
            <a:prstGeom prst="rect">
              <a:avLst/>
            </a:prstGeom>
          </p:spPr>
        </p:pic>
        <p:pic>
          <p:nvPicPr>
            <p:cNvPr id="10" name="Picture 9" descr="SED_all_left-right_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4" y="3892845"/>
              <a:ext cx="3956083" cy="2967062"/>
            </a:xfrm>
            <a:prstGeom prst="rect">
              <a:avLst/>
            </a:prstGeom>
          </p:spPr>
        </p:pic>
        <p:pic>
          <p:nvPicPr>
            <p:cNvPr id="11" name="Picture 10"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72" y="3903134"/>
              <a:ext cx="3921236" cy="2940927"/>
            </a:xfrm>
            <a:prstGeom prst="rect">
              <a:avLst/>
            </a:prstGeom>
          </p:spPr>
        </p:pic>
        <p:pic>
          <p:nvPicPr>
            <p:cNvPr id="8" name="Picture 7"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964358"/>
              <a:ext cx="3951024" cy="2963268"/>
            </a:xfrm>
            <a:prstGeom prst="rect">
              <a:avLst/>
            </a:prstGeom>
          </p:spPr>
        </p:pic>
      </p:grpSp>
    </p:spTree>
    <p:extLst>
      <p:ext uri="{BB962C8B-B14F-4D97-AF65-F5344CB8AC3E}">
        <p14:creationId xmlns:p14="http://schemas.microsoft.com/office/powerpoint/2010/main" val="3086015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slightly below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pic>
        <p:nvPicPr>
          <p:cNvPr id="4" name="Picture 3" descr="SED_all_left-right_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42" y="908721"/>
            <a:ext cx="3956083" cy="2967062"/>
          </a:xfrm>
          <a:prstGeom prst="rect">
            <a:avLst/>
          </a:prstGeom>
        </p:spPr>
      </p:pic>
      <p:pic>
        <p:nvPicPr>
          <p:cNvPr id="5" name="Picture 4" descr="SED_all_left-right__l=-5_b=-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2" y="3841001"/>
            <a:ext cx="3956083" cy="2967062"/>
          </a:xfrm>
          <a:prstGeom prst="rect">
            <a:avLst/>
          </a:prstGeom>
        </p:spPr>
      </p:pic>
      <p:pic>
        <p:nvPicPr>
          <p:cNvPr id="6" name="Picture 5" descr="SED_all_left-right__l=5_b=-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7" y="908720"/>
            <a:ext cx="3956083" cy="2967062"/>
          </a:xfrm>
          <a:prstGeom prst="rect">
            <a:avLst/>
          </a:prstGeom>
        </p:spPr>
      </p:pic>
      <p:pic>
        <p:nvPicPr>
          <p:cNvPr id="7" name="Picture 6" descr="SED_all_left-right__l=5_b=-8.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3875782"/>
            <a:ext cx="3956083" cy="2967062"/>
          </a:xfrm>
          <a:prstGeom prst="rect">
            <a:avLst/>
          </a:prstGeom>
        </p:spPr>
      </p:pic>
    </p:spTree>
    <p:extLst>
      <p:ext uri="{BB962C8B-B14F-4D97-AF65-F5344CB8AC3E}">
        <p14:creationId xmlns:p14="http://schemas.microsoft.com/office/powerpoint/2010/main" val="142103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4</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a:t>
            </a:r>
            <a:r>
              <a:rPr lang="en-US" smtClean="0"/>
              <a:t>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5</a:t>
            </a:fld>
            <a:endParaRPr lang="en-US"/>
          </a:p>
        </p:txBody>
      </p:sp>
    </p:spTree>
    <p:extLst>
      <p:ext uri="{BB962C8B-B14F-4D97-AF65-F5344CB8AC3E}">
        <p14:creationId xmlns:p14="http://schemas.microsoft.com/office/powerpoint/2010/main" val="36060720"/>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8 years (August 4, 2008 - August 3, 2016)</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“boxes” +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of the foreground (IC + </a:t>
            </a:r>
            <a:r>
              <a:rPr lang="en-US" dirty="0">
                <a:solidFill>
                  <a:srgbClr val="3333CC"/>
                </a:solidFill>
              </a:rPr>
              <a:t>π</a:t>
            </a:r>
            <a:r>
              <a:rPr lang="en-US" baseline="30000" dirty="0">
                <a:solidFill>
                  <a:srgbClr val="3333CC"/>
                </a:solidFill>
              </a:rPr>
              <a:t>0</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that has a softer spectrum than the bubbles</a:t>
            </a:r>
            <a:endParaRPr lang="en-GB" sz="1800" b="0" spc="-1" dirty="0">
              <a:solidFill>
                <a:srgbClr val="3333CC"/>
              </a:solidFill>
              <a:uFill>
                <a:solidFill>
                  <a:srgbClr val="FFFFFF"/>
                </a:solidFill>
              </a:uFill>
            </a:endParaRP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p>
          <a:p>
            <a:pPr marL="343080" indent="-342000">
              <a:lnSpc>
                <a:spcPct val="100000"/>
              </a:lnSpc>
              <a:buClr>
                <a:srgbClr val="000000"/>
              </a:buClr>
              <a:buFont typeface="Wingdings" charset="2"/>
              <a:buChar char=""/>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masked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7" name="Picture 6" descr="LowE_0.6-1.6GeV_smallmask_bubblesexcl_highEsmooth_symmask_tot_highlow_h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8" y="1109138"/>
            <a:ext cx="4442771" cy="2823918"/>
          </a:xfrm>
          <a:prstGeom prst="rect">
            <a:avLst/>
          </a:prstGeom>
        </p:spPr>
      </p:pic>
      <p:pic>
        <p:nvPicPr>
          <p:cNvPr id="8" name="Picture 7" descr="LowE_0.6-1.6GeV_smallmask_bubblesexcl_highEsmooth_symmask_tot_highmedium_h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94" y="1109138"/>
            <a:ext cx="4442771" cy="2823918"/>
          </a:xfrm>
          <a:prstGeom prst="rect">
            <a:avLst/>
          </a:prstGeom>
        </p:spPr>
      </p:pic>
      <p:pic>
        <p:nvPicPr>
          <p:cNvPr id="6" name="Picture 5" descr="LowE_0.6-1.6GeV_smallmask_bubblesexcl_highEsmooth_symmask_tot_highhigh_h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73" y="3933056"/>
            <a:ext cx="4211960" cy="2677210"/>
          </a:xfrm>
          <a:prstGeom prst="rect">
            <a:avLst/>
          </a:prstGeom>
        </p:spPr>
      </p:pic>
      <p:pic>
        <p:nvPicPr>
          <p:cNvPr id="9" name="Picture 8" descr="SED_lowE_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067" y="3904251"/>
            <a:ext cx="3856265" cy="2892199"/>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5411</TotalTime>
  <Words>843</Words>
  <Application>Microsoft Macintosh PowerPoint</Application>
  <PresentationFormat>On-screen Show (4:3)</PresentationFormat>
  <Paragraphs>144</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The low-energy model</vt:lpstr>
      <vt:lpstr>Low-energy model residuals</vt:lpstr>
      <vt:lpstr>The boxes model</vt:lpstr>
      <vt:lpstr>GALPROP model + PS refitting</vt:lpstr>
      <vt:lpstr>GALPROP residuals</vt:lpstr>
      <vt:lpstr>Latitude profiles</vt:lpstr>
      <vt:lpstr>Spectra in the Galactic plane</vt:lpstr>
      <vt:lpstr>PowerPoint Presentation</vt:lpstr>
      <vt:lpstr>PowerPoint Presentation</vt:lpstr>
      <vt:lpstr>Spectra slightly above the Galactic plane</vt:lpstr>
      <vt:lpstr>Spectra slightly below the Galactic plane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Dmitry</cp:lastModifiedBy>
  <cp:revision>87</cp:revision>
  <dcterms:created xsi:type="dcterms:W3CDTF">2009-10-20T16:37:35Z</dcterms:created>
  <dcterms:modified xsi:type="dcterms:W3CDTF">2017-08-15T12:37:29Z</dcterms:modified>
</cp:coreProperties>
</file>